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29"/>
  </p:notesMasterIdLst>
  <p:handoutMasterIdLst>
    <p:handoutMasterId r:id="rId30"/>
  </p:handoutMasterIdLst>
  <p:sldIdLst>
    <p:sldId id="258" r:id="rId8"/>
    <p:sldId id="296" r:id="rId9"/>
    <p:sldId id="286" r:id="rId10"/>
    <p:sldId id="280" r:id="rId11"/>
    <p:sldId id="266" r:id="rId12"/>
    <p:sldId id="267" r:id="rId13"/>
    <p:sldId id="289" r:id="rId14"/>
    <p:sldId id="290" r:id="rId15"/>
    <p:sldId id="291" r:id="rId16"/>
    <p:sldId id="288" r:id="rId17"/>
    <p:sldId id="287" r:id="rId18"/>
    <p:sldId id="295" r:id="rId19"/>
    <p:sldId id="272" r:id="rId20"/>
    <p:sldId id="268" r:id="rId21"/>
    <p:sldId id="265" r:id="rId22"/>
    <p:sldId id="283" r:id="rId23"/>
    <p:sldId id="284" r:id="rId24"/>
    <p:sldId id="285" r:id="rId25"/>
    <p:sldId id="281" r:id="rId26"/>
    <p:sldId id="292" r:id="rId27"/>
    <p:sldId id="294" r:id="rId2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C2C2C"/>
    <a:srgbClr val="275269"/>
    <a:srgbClr val="A6B750"/>
    <a:srgbClr val="000000"/>
    <a:srgbClr val="326886"/>
    <a:srgbClr val="8CC2F2"/>
    <a:srgbClr val="F7BF3A"/>
    <a:srgbClr val="13958F"/>
    <a:srgbClr val="149472"/>
    <a:srgbClr val="17AB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86786" autoAdjust="0"/>
  </p:normalViewPr>
  <p:slideViewPr>
    <p:cSldViewPr snapToGrid="0" snapToObjects="1">
      <p:cViewPr varScale="1">
        <p:scale>
          <a:sx n="97" d="100"/>
          <a:sy n="97" d="100"/>
        </p:scale>
        <p:origin x="-1440" y="-90"/>
      </p:cViewPr>
      <p:guideLst>
        <p:guide orient="horz" pos="394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002af22\Konsument%20och%20medborgarservice_Hemkat$\cecjoh0310\Dokument\Facebook\Statistik%202016\Sammanst&#228;llning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style val="1"/>
  <c:chart>
    <c:autoTitleDeleted val="1"/>
    <c:plotArea>
      <c:layout>
        <c:manualLayout>
          <c:layoutTarget val="inner"/>
          <c:xMode val="edge"/>
          <c:yMode val="edge"/>
          <c:x val="0.11918285214348209"/>
          <c:y val="6.0185185185185168E-2"/>
          <c:w val="0.57578237095363061"/>
          <c:h val="0.83779308836395461"/>
        </c:manualLayout>
      </c:layout>
      <c:scatterChart>
        <c:scatterStyle val="smoothMarker"/>
        <c:ser>
          <c:idx val="0"/>
          <c:order val="0"/>
          <c:tx>
            <c:strRef>
              <c:f>'Följare 2013-2016'!$B$2</c:f>
              <c:strCache>
                <c:ptCount val="1"/>
                <c:pt idx="0">
                  <c:v>antal följare</c:v>
                </c:pt>
              </c:strCache>
            </c:strRef>
          </c:tx>
          <c:marker>
            <c:symbol val="none"/>
          </c:marker>
          <c:xVal>
            <c:numRef>
              <c:f>'Följare 2013-2016'!$A$3:$A$7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xVal>
          <c:yVal>
            <c:numRef>
              <c:f>'Följare 2013-2016'!$B$3:$B$7</c:f>
              <c:numCache>
                <c:formatCode>General</c:formatCode>
                <c:ptCount val="5"/>
                <c:pt idx="0">
                  <c:v>0</c:v>
                </c:pt>
                <c:pt idx="1">
                  <c:v>2000</c:v>
                </c:pt>
                <c:pt idx="2">
                  <c:v>3000</c:v>
                </c:pt>
                <c:pt idx="3">
                  <c:v>4482</c:v>
                </c:pt>
                <c:pt idx="4">
                  <c:v>8605</c:v>
                </c:pt>
              </c:numCache>
            </c:numRef>
          </c:yVal>
          <c:smooth val="1"/>
        </c:ser>
        <c:axId val="100177024"/>
        <c:axId val="100178560"/>
      </c:scatterChart>
      <c:valAx>
        <c:axId val="100177024"/>
        <c:scaling>
          <c:orientation val="minMax"/>
        </c:scaling>
        <c:axPos val="b"/>
        <c:numFmt formatCode="General" sourceLinked="1"/>
        <c:tickLblPos val="nextTo"/>
        <c:crossAx val="100178560"/>
        <c:crosses val="autoZero"/>
        <c:crossBetween val="midCat"/>
      </c:valAx>
      <c:valAx>
        <c:axId val="100178560"/>
        <c:scaling>
          <c:orientation val="minMax"/>
        </c:scaling>
        <c:axPos val="l"/>
        <c:majorGridlines/>
        <c:numFmt formatCode="General" sourceLinked="1"/>
        <c:tickLblPos val="nextTo"/>
        <c:crossAx val="10017702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>
              <a:solidFill>
                <a:sysClr val="windowText" lastClr="000000"/>
              </a:solidFill>
            </a:defRPr>
          </a:pPr>
          <a:endParaRPr lang="sv-SE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5"/>
  <c:chart>
    <c:plotArea>
      <c:layout>
        <c:manualLayout>
          <c:layoutTarget val="inner"/>
          <c:xMode val="edge"/>
          <c:yMode val="edge"/>
          <c:x val="5.6817664466196537E-2"/>
          <c:y val="2.1111562429080168E-2"/>
          <c:w val="0.90035325560023949"/>
          <c:h val="0.7866817191649047"/>
        </c:manualLayout>
      </c:layout>
      <c:barChart>
        <c:barDir val="col"/>
        <c:grouping val="clustered"/>
        <c:ser>
          <c:idx val="0"/>
          <c:order val="0"/>
          <c:tx>
            <c:strRef>
              <c:f>Blad1!$C$1</c:f>
              <c:strCache>
                <c:ptCount val="1"/>
                <c:pt idx="0">
                  <c:v>18-24</c:v>
                </c:pt>
              </c:strCache>
            </c:strRef>
          </c:tx>
          <c:val>
            <c:numRef>
              <c:f>Blad1!$C$2:$C$3</c:f>
              <c:numCache>
                <c:formatCode>0%</c:formatCode>
                <c:ptCount val="2"/>
                <c:pt idx="0">
                  <c:v>0.05</c:v>
                </c:pt>
                <c:pt idx="1">
                  <c:v>4.0000000000000022E-2</c:v>
                </c:pt>
              </c:numCache>
            </c:numRef>
          </c:val>
        </c:ser>
        <c:ser>
          <c:idx val="1"/>
          <c:order val="1"/>
          <c:tx>
            <c:strRef>
              <c:f>Blad1!$D$1</c:f>
              <c:strCache>
                <c:ptCount val="1"/>
                <c:pt idx="0">
                  <c:v>25-34</c:v>
                </c:pt>
              </c:strCache>
            </c:strRef>
          </c:tx>
          <c:val>
            <c:numRef>
              <c:f>Blad1!$D$2:$D$3</c:f>
              <c:numCache>
                <c:formatCode>0%</c:formatCode>
                <c:ptCount val="2"/>
                <c:pt idx="0">
                  <c:v>0.13</c:v>
                </c:pt>
                <c:pt idx="1">
                  <c:v>0.15000000000000024</c:v>
                </c:pt>
              </c:numCache>
            </c:numRef>
          </c:val>
        </c:ser>
        <c:ser>
          <c:idx val="2"/>
          <c:order val="2"/>
          <c:tx>
            <c:strRef>
              <c:f>Blad1!$E$1</c:f>
              <c:strCache>
                <c:ptCount val="1"/>
                <c:pt idx="0">
                  <c:v>35-44</c:v>
                </c:pt>
              </c:strCache>
            </c:strRef>
          </c:tx>
          <c:val>
            <c:numRef>
              <c:f>Blad1!$E$2:$E$3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Blad1!$F$1</c:f>
              <c:strCache>
                <c:ptCount val="1"/>
                <c:pt idx="0">
                  <c:v>45-54</c:v>
                </c:pt>
              </c:strCache>
            </c:strRef>
          </c:tx>
          <c:val>
            <c:numRef>
              <c:f>Blad1!$F$2:$F$3</c:f>
              <c:numCache>
                <c:formatCode>0%</c:formatCode>
                <c:ptCount val="2"/>
                <c:pt idx="0">
                  <c:v>6.0000000000000032E-2</c:v>
                </c:pt>
                <c:pt idx="1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Blad1!$G$1</c:f>
              <c:strCache>
                <c:ptCount val="1"/>
                <c:pt idx="0">
                  <c:v>55-64</c:v>
                </c:pt>
              </c:strCache>
            </c:strRef>
          </c:tx>
          <c:val>
            <c:numRef>
              <c:f>Blad1!$G$2:$G$3</c:f>
              <c:numCache>
                <c:formatCode>0%</c:formatCode>
                <c:ptCount val="2"/>
                <c:pt idx="0">
                  <c:v>3.0000000000000002E-2</c:v>
                </c:pt>
                <c:pt idx="1">
                  <c:v>7.0000000000000021E-2</c:v>
                </c:pt>
              </c:numCache>
            </c:numRef>
          </c:val>
        </c:ser>
        <c:ser>
          <c:idx val="5"/>
          <c:order val="5"/>
          <c:tx>
            <c:strRef>
              <c:f>Blad1!$H$1</c:f>
              <c:strCache>
                <c:ptCount val="1"/>
                <c:pt idx="0">
                  <c:v>65+</c:v>
                </c:pt>
              </c:strCache>
            </c:strRef>
          </c:tx>
          <c:val>
            <c:numRef>
              <c:f>Blad1!$H$2:$H$3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4.0000000000000022E-2</c:v>
                </c:pt>
              </c:numCache>
            </c:numRef>
          </c:val>
        </c:ser>
        <c:dLbls>
          <c:showVal val="1"/>
        </c:dLbls>
        <c:axId val="104361344"/>
        <c:axId val="104379520"/>
      </c:barChart>
      <c:catAx>
        <c:axId val="104361344"/>
        <c:scaling>
          <c:orientation val="minMax"/>
        </c:scaling>
        <c:delete val="1"/>
        <c:axPos val="b"/>
        <c:tickLblPos val="none"/>
        <c:crossAx val="104379520"/>
        <c:crosses val="autoZero"/>
        <c:auto val="1"/>
        <c:lblAlgn val="ctr"/>
        <c:lblOffset val="100"/>
      </c:catAx>
      <c:valAx>
        <c:axId val="104379520"/>
        <c:scaling>
          <c:orientation val="minMax"/>
        </c:scaling>
        <c:axPos val="l"/>
        <c:majorGridlines/>
        <c:numFmt formatCode="0%" sourceLinked="1"/>
        <c:tickLblPos val="nextTo"/>
        <c:crossAx val="104361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067027430822657"/>
          <c:y val="0.85460721206026091"/>
          <c:w val="0.6699537113204963"/>
          <c:h val="7.4940332415504379E-2"/>
        </c:manualLayout>
      </c:layout>
    </c:legend>
    <c:plotVisOnly val="1"/>
    <c:dispBlanksAs val="gap"/>
  </c:chart>
  <c:txPr>
    <a:bodyPr/>
    <a:lstStyle/>
    <a:p>
      <a:pPr>
        <a:defRPr lang="sv-SE"/>
      </a:pPr>
      <a:endParaRPr lang="sv-SE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0.17077</cdr:x>
      <cdr:y>0.17563</cdr:y>
    </cdr:from>
    <cdr:to>
      <cdr:x>0.49981</cdr:x>
      <cdr:y>0.3888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780773" y="481781"/>
          <a:ext cx="1504337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32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+92%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2017-02-15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2017-02-15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Göteborgs stad har fler än 150 konton på </a:t>
            </a:r>
            <a:r>
              <a:rPr lang="sv-SE" dirty="0" err="1" smtClean="0"/>
              <a:t>facebook-</a:t>
            </a:r>
            <a:r>
              <a:rPr lang="sv-SE" dirty="0" smtClean="0"/>
              <a:t> den här presentationen handlar om Göteborgs stads officiella konto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 räckvidd=</a:t>
            </a:r>
            <a:r>
              <a:rPr lang="sv-SE" baseline="0" dirty="0" smtClean="0"/>
              <a:t> de inlägg som setts </a:t>
            </a:r>
            <a:r>
              <a:rPr lang="sv-SE" baseline="0" smtClean="0"/>
              <a:t>av flest personer. 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https://www.facebook.com/goteborgsstad/videos/1032877950154771/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https://www.facebook.com/goteborgsstad/videos/899678430141391/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https://www.facebook.com/goteborgsstad/videos/1041188395990393/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</a:t>
            </a:r>
            <a:r>
              <a:rPr lang="sv-SE" baseline="0" dirty="0" smtClean="0"/>
              <a:t> blir bättre och bättre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Nästan</a:t>
            </a:r>
            <a:r>
              <a:rPr lang="sv-SE" baseline="0" dirty="0" smtClean="0"/>
              <a:t> dubbelt så många gillar sidan.  Ökningen har skett helt utan sponsrade inlägg eller annan annonsering.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https://www.youtube.com/watch?v=qyZaBvCnKTU    https://www.facebook.com/goteborgsstad/videos/1078282028947696/</a:t>
            </a:r>
          </a:p>
          <a:p>
            <a:endParaRPr lang="sv-SE" dirty="0" smtClean="0"/>
          </a:p>
          <a:p>
            <a:r>
              <a:rPr lang="sv-SE" dirty="0" smtClean="0"/>
              <a:t>Osponsrad kampanj med tävling</a:t>
            </a:r>
            <a:r>
              <a:rPr lang="sv-SE" baseline="0" dirty="0" smtClean="0"/>
              <a:t> på jullovet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https://www.facebook.com/goteborgsstad/videos/958764467566120/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Datan</a:t>
            </a:r>
            <a:r>
              <a:rPr lang="sv-SE" dirty="0" smtClean="0"/>
              <a:t> är för 12</a:t>
            </a:r>
            <a:r>
              <a:rPr lang="sv-SE" baseline="0" dirty="0" smtClean="0"/>
              <a:t> januari till 9 februari 2017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12</a:t>
            </a:r>
            <a:r>
              <a:rPr lang="sv-SE" baseline="0" dirty="0" smtClean="0"/>
              <a:t> januari till 9 februari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12</a:t>
            </a:r>
            <a:r>
              <a:rPr lang="sv-SE" baseline="0" dirty="0" smtClean="0"/>
              <a:t> januari till 9 februari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Viralitet</a:t>
            </a:r>
            <a:r>
              <a:rPr lang="sv-SE" dirty="0" smtClean="0"/>
              <a:t> över 15% anses vara mycket bra.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 klarar oss bra om</a:t>
            </a:r>
            <a:r>
              <a:rPr lang="sv-SE" baseline="0" dirty="0" smtClean="0"/>
              <a:t> man jämför med andra kommuner.  </a:t>
            </a:r>
            <a:r>
              <a:rPr lang="sv-SE" dirty="0" smtClean="0"/>
              <a:t>Siffror för Fjärde kvartalet 2016  </a:t>
            </a:r>
            <a:br>
              <a:rPr lang="sv-SE" dirty="0" smtClean="0"/>
            </a:br>
            <a:r>
              <a:rPr lang="sv-SE" dirty="0" smtClean="0"/>
              <a:t>Svarstiden</a:t>
            </a:r>
            <a:r>
              <a:rPr lang="sv-SE" baseline="0" dirty="0" smtClean="0"/>
              <a:t> i kommuner är i snitt 1569 minuter </a:t>
            </a:r>
          </a:p>
          <a:p>
            <a:r>
              <a:rPr lang="sv-SE" baseline="0" dirty="0" smtClean="0"/>
              <a:t>556 minuter = 9h 15min</a:t>
            </a:r>
          </a:p>
          <a:p>
            <a:r>
              <a:rPr lang="sv-SE" baseline="0" dirty="0" smtClean="0"/>
              <a:t>1217= 20h 15 minuter</a:t>
            </a:r>
          </a:p>
          <a:p>
            <a:endParaRPr lang="sv-SE" baseline="0" dirty="0" smtClean="0"/>
          </a:p>
          <a:p>
            <a:r>
              <a:rPr lang="sv-SE" baseline="0" dirty="0" smtClean="0"/>
              <a:t>Tredje kvartalet är vårt </a:t>
            </a:r>
            <a:r>
              <a:rPr lang="sv-SE" baseline="0" dirty="0" err="1" smtClean="0"/>
              <a:t>resulatat</a:t>
            </a:r>
            <a:r>
              <a:rPr lang="sv-SE" baseline="0" dirty="0" smtClean="0"/>
              <a:t> 75,7 % 1531min   0,8 inlägg per dag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se/url?sa=i&amp;rct=j&amp;q=&amp;esrc=s&amp;source=images&amp;cd=&amp;cad=rja&amp;uact=8&amp;ved=0ahUKEwjKl_e5iqvRAhWEhSwKHV6kB3MQjRwIBw&amp;url=http://www.clker.com/clipart-orange-man-toilet-symbol.html&amp;bvm=bv.142059868,d.ZWM&amp;psig=AFQjCNFnqz9GEzC8TOnX25YqFMd25TKoPA&amp;ust=1483708342672828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www.google.se/url?sa=i&amp;rct=j&amp;q=&amp;esrc=s&amp;source=images&amp;cd=&amp;cad=rja&amp;uact=8&amp;ved=0ahUKEwjDgbyniqvRAhUJiiwKHZBNAlgQjRwIBw&amp;url=http://www.unwomen.se/engagera-dig/orange-day/&amp;bvm=bv.142059868,d.ZWM&amp;psig=AFQjCNE4L0yS-a_56VtWqXrzhgCUOJ2l4w&amp;ust=14837082954502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980338" y="2405247"/>
            <a:ext cx="5486252" cy="1714470"/>
          </a:xfrm>
        </p:spPr>
        <p:txBody>
          <a:bodyPr/>
          <a:lstStyle/>
          <a:p>
            <a:r>
              <a:rPr lang="sv-SE" sz="4800" dirty="0" smtClean="0"/>
              <a:t>Göteborgs Stads  </a:t>
            </a:r>
            <a:r>
              <a:rPr lang="sv-SE" sz="4800" dirty="0" err="1" smtClean="0"/>
              <a:t>Facebook</a:t>
            </a:r>
            <a:r>
              <a:rPr lang="sv-SE" sz="4800" dirty="0" smtClean="0"/>
              <a:t> 2016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xmlns="" val="196210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Nyckeltal 2016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2000" y="1563328"/>
            <a:ext cx="1886903" cy="218276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v-SE" dirty="0" smtClean="0"/>
              <a:t>Egna inlägg per dag</a:t>
            </a:r>
          </a:p>
          <a:p>
            <a:pPr>
              <a:buNone/>
            </a:pPr>
            <a:r>
              <a:rPr lang="sv-SE" sz="9600" dirty="0" smtClean="0"/>
              <a:t>0,8</a:t>
            </a:r>
            <a:endParaRPr lang="sv-SE" sz="9600" dirty="0"/>
          </a:p>
        </p:txBody>
      </p:sp>
      <p:sp>
        <p:nvSpPr>
          <p:cNvPr id="7" name="Rektangel 6"/>
          <p:cNvSpPr/>
          <p:nvPr/>
        </p:nvSpPr>
        <p:spPr>
          <a:xfrm>
            <a:off x="3991898" y="1170771"/>
            <a:ext cx="2428568" cy="12926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 err="1" smtClean="0"/>
              <a:t>Viralitet</a:t>
            </a:r>
            <a:r>
              <a:rPr lang="sv-SE" dirty="0" smtClean="0"/>
              <a:t> </a:t>
            </a:r>
            <a:r>
              <a:rPr lang="sv-SE" sz="6000" dirty="0" smtClean="0"/>
              <a:t>22,2% </a:t>
            </a:r>
            <a:endParaRPr lang="sv-SE" sz="6000" dirty="0"/>
          </a:p>
        </p:txBody>
      </p:sp>
      <p:sp>
        <p:nvSpPr>
          <p:cNvPr id="8" name="Rektangel 7"/>
          <p:cNvSpPr/>
          <p:nvPr/>
        </p:nvSpPr>
        <p:spPr>
          <a:xfrm>
            <a:off x="522000" y="3952568"/>
            <a:ext cx="2702981" cy="18466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 smtClean="0"/>
              <a:t>Inlägg av andra per dag </a:t>
            </a:r>
            <a:r>
              <a:rPr lang="sv-SE" sz="9600" dirty="0" smtClean="0"/>
              <a:t>0,95</a:t>
            </a:r>
            <a:endParaRPr lang="sv-SE" sz="7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478" y="4319588"/>
            <a:ext cx="5334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3417600" y="3105835"/>
            <a:ext cx="1714839" cy="12926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 smtClean="0"/>
              <a:t>Responsgrad </a:t>
            </a:r>
            <a:br>
              <a:rPr lang="sv-SE" dirty="0" smtClean="0"/>
            </a:br>
            <a:r>
              <a:rPr lang="sv-SE" sz="6000" dirty="0" smtClean="0"/>
              <a:t>54%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5604387" y="2694039"/>
            <a:ext cx="2693665" cy="123110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 smtClean="0"/>
              <a:t>Responstid </a:t>
            </a:r>
          </a:p>
          <a:p>
            <a:r>
              <a:rPr lang="sv-SE" sz="2800" dirty="0" smtClean="0"/>
              <a:t>23 timmar och 36 minuter</a:t>
            </a:r>
            <a:endParaRPr lang="sv-SE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Kundservice och kundrelationer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4264" b="23298"/>
          <a:stretch>
            <a:fillRect/>
          </a:stretch>
        </p:blipFill>
        <p:spPr bwMode="auto">
          <a:xfrm>
            <a:off x="522000" y="1407949"/>
            <a:ext cx="7513637" cy="472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522000" y="1032387"/>
            <a:ext cx="6517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 är svarar snabbare och oftare än många andra kommuner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 10 populäraste inläggen 2016 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2000" y="1170771"/>
            <a:ext cx="8228598" cy="496362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v-SE" dirty="0" smtClean="0"/>
              <a:t>Göteborg i </a:t>
            </a:r>
            <a:r>
              <a:rPr lang="sv-SE" dirty="0" err="1" smtClean="0"/>
              <a:t>Minecraft</a:t>
            </a:r>
            <a:endParaRPr lang="sv-SE" dirty="0" smtClean="0"/>
          </a:p>
          <a:p>
            <a:pPr marL="457200" indent="-457200">
              <a:buAutoNum type="arabicPeriod"/>
            </a:pPr>
            <a:r>
              <a:rPr lang="sv-SE" dirty="0" err="1" smtClean="0"/>
              <a:t>Artscape</a:t>
            </a:r>
            <a:r>
              <a:rPr lang="sv-SE" dirty="0" smtClean="0"/>
              <a:t> gatukonstfestival</a:t>
            </a:r>
          </a:p>
          <a:p>
            <a:pPr marL="457200" indent="-457200">
              <a:buAutoNum type="arabicPeriod"/>
            </a:pPr>
            <a:r>
              <a:rPr lang="sv-SE" dirty="0" err="1" smtClean="0"/>
              <a:t>Vattenläcka-</a:t>
            </a:r>
            <a:r>
              <a:rPr lang="sv-SE" dirty="0" smtClean="0"/>
              <a:t> spara på vattnet</a:t>
            </a:r>
          </a:p>
          <a:p>
            <a:pPr marL="457200" indent="-457200">
              <a:buAutoNum type="arabicPeriod"/>
            </a:pPr>
            <a:r>
              <a:rPr lang="sv-SE" dirty="0" err="1" smtClean="0"/>
              <a:t>Landamäreskolan</a:t>
            </a:r>
            <a:endParaRPr lang="sv-SE" dirty="0" smtClean="0"/>
          </a:p>
          <a:p>
            <a:pPr marL="457200" indent="-457200">
              <a:buAutoNum type="arabicPeriod"/>
            </a:pPr>
            <a:r>
              <a:rPr lang="sv-SE" dirty="0" err="1" smtClean="0"/>
              <a:t>Välkomsten-</a:t>
            </a:r>
            <a:r>
              <a:rPr lang="sv-SE" dirty="0" smtClean="0"/>
              <a:t> en film om flyktingmottagandet på centralen</a:t>
            </a:r>
          </a:p>
          <a:p>
            <a:pPr marL="457200" indent="-457200">
              <a:buAutoNum type="arabicPeriod"/>
            </a:pPr>
            <a:r>
              <a:rPr lang="sv-SE" dirty="0" smtClean="0"/>
              <a:t>Hitta fruktlundar i äppelplockartider</a:t>
            </a:r>
          </a:p>
          <a:p>
            <a:pPr marL="457200" indent="-457200">
              <a:buAutoNum type="arabicPeriod"/>
            </a:pPr>
            <a:r>
              <a:rPr lang="sv-SE" dirty="0" smtClean="0"/>
              <a:t>Eldningsförbud</a:t>
            </a:r>
          </a:p>
          <a:p>
            <a:pPr marL="457200" indent="-457200">
              <a:buAutoNum type="arabicPeriod"/>
            </a:pPr>
            <a:r>
              <a:rPr lang="sv-SE" dirty="0" smtClean="0"/>
              <a:t>Stadens </a:t>
            </a:r>
            <a:r>
              <a:rPr lang="sv-SE" dirty="0" err="1" smtClean="0"/>
              <a:t>HBTQ-arbete</a:t>
            </a:r>
            <a:r>
              <a:rPr lang="sv-SE" dirty="0" smtClean="0"/>
              <a:t>  (under </a:t>
            </a:r>
            <a:r>
              <a:rPr lang="sv-SE" dirty="0" err="1" smtClean="0"/>
              <a:t>pride-festivalen</a:t>
            </a:r>
            <a:r>
              <a:rPr lang="sv-SE" dirty="0" smtClean="0"/>
              <a:t>)</a:t>
            </a:r>
          </a:p>
          <a:p>
            <a:pPr marL="457200" indent="-457200">
              <a:buAutoNum type="arabicPeriod"/>
            </a:pPr>
            <a:r>
              <a:rPr lang="sv-SE" dirty="0" smtClean="0"/>
              <a:t>Genvägen hem- den nya Hisingsbron</a:t>
            </a:r>
          </a:p>
          <a:p>
            <a:pPr marL="457200" indent="-457200">
              <a:buAutoNum type="arabicPeriod"/>
            </a:pPr>
            <a:r>
              <a:rPr lang="sv-SE" dirty="0" smtClean="0"/>
              <a:t>Sommarlovskort i kollektivtrafiken</a:t>
            </a:r>
          </a:p>
          <a:p>
            <a:pPr marL="457200" indent="-457200">
              <a:buAutoNum type="arabicPeriod"/>
            </a:pPr>
            <a:endParaRPr lang="sv-SE" dirty="0" smtClean="0"/>
          </a:p>
          <a:p>
            <a:pPr marL="457200" indent="-457200">
              <a:buAutoNum type="arabicPeriod"/>
            </a:pPr>
            <a:endParaRPr lang="sv-SE" dirty="0" smtClean="0"/>
          </a:p>
          <a:p>
            <a:pPr marL="457200" indent="-457200">
              <a:buAutoNum type="arabicPeriod"/>
            </a:pPr>
            <a:endParaRPr lang="sv-SE" dirty="0" smtClean="0"/>
          </a:p>
          <a:p>
            <a:pPr marL="457200" indent="-457200">
              <a:buAutoNum type="arabicPeriod"/>
            </a:pP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b="21000"/>
          <a:stretch>
            <a:fillRect/>
          </a:stretch>
        </p:blipFill>
        <p:spPr bwMode="auto">
          <a:xfrm>
            <a:off x="522000" y="1069711"/>
            <a:ext cx="7980105" cy="493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6243484" y="2281084"/>
            <a:ext cx="2507113" cy="2989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5152103" y="5122606"/>
            <a:ext cx="3736258" cy="880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383458" y="4326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921910" y="1440000"/>
            <a:ext cx="1828688" cy="46944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426" y="38400"/>
            <a:ext cx="65706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196645" y="173050"/>
            <a:ext cx="48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ktangel 7"/>
          <p:cNvSpPr/>
          <p:nvPr/>
        </p:nvSpPr>
        <p:spPr>
          <a:xfrm>
            <a:off x="5889522" y="4335097"/>
            <a:ext cx="1710813" cy="1799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6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116" r="3334" b="28748"/>
          <a:stretch>
            <a:fillRect/>
          </a:stretch>
        </p:blipFill>
        <p:spPr bwMode="auto">
          <a:xfrm>
            <a:off x="255638" y="1440000"/>
            <a:ext cx="8349623" cy="383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6410632" y="2330245"/>
            <a:ext cx="2339966" cy="2943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5299587" y="4975123"/>
            <a:ext cx="1691148" cy="44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7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0" y="1440000"/>
            <a:ext cx="47720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6119" y="1440000"/>
            <a:ext cx="25146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6744929" y="2182761"/>
            <a:ext cx="1681316" cy="3867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8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0" y="1440000"/>
            <a:ext cx="48101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6777" y="1440000"/>
            <a:ext cx="25812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6862916" y="2202426"/>
            <a:ext cx="1887682" cy="3931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000" y="255640"/>
            <a:ext cx="6738950" cy="678426"/>
          </a:xfrm>
        </p:spPr>
        <p:txBody>
          <a:bodyPr/>
          <a:lstStyle/>
          <a:p>
            <a:r>
              <a:rPr lang="sv-SE" dirty="0" smtClean="0"/>
              <a:t>9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t="842"/>
          <a:stretch>
            <a:fillRect/>
          </a:stretch>
        </p:blipFill>
        <p:spPr bwMode="auto">
          <a:xfrm>
            <a:off x="3714750" y="1440000"/>
            <a:ext cx="5429250" cy="424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75" y="858850"/>
            <a:ext cx="30575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1386348" y="2104103"/>
            <a:ext cx="2172929" cy="4164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10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0" y="1440000"/>
            <a:ext cx="4772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5745" y="1440000"/>
            <a:ext cx="2476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6656439" y="2182761"/>
            <a:ext cx="1641613" cy="3886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Göteborgs stads officiella konto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2000" y="5142270"/>
            <a:ext cx="8228598" cy="992129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Göteborgs </a:t>
            </a:r>
            <a:r>
              <a:rPr lang="sv-SE" dirty="0" smtClean="0"/>
              <a:t>stads verksamheter </a:t>
            </a:r>
            <a:r>
              <a:rPr lang="sv-SE" dirty="0" smtClean="0"/>
              <a:t>har fler än 150 konton på </a:t>
            </a:r>
            <a:r>
              <a:rPr lang="sv-SE" dirty="0" err="1" smtClean="0"/>
              <a:t>facebook</a:t>
            </a:r>
            <a:r>
              <a:rPr lang="sv-SE" dirty="0" smtClean="0"/>
              <a:t>. 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14450"/>
            <a:ext cx="97440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8963" y="-31750"/>
            <a:ext cx="10323513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funkar bäst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sv-SE" dirty="0" smtClean="0"/>
          </a:p>
          <a:p>
            <a:r>
              <a:rPr lang="sv-SE" dirty="0" smtClean="0"/>
              <a:t>Berätta vad vi gör bra</a:t>
            </a:r>
          </a:p>
          <a:p>
            <a:r>
              <a:rPr lang="sv-SE" dirty="0" smtClean="0"/>
              <a:t>Aktuellt och engagerande</a:t>
            </a:r>
          </a:p>
          <a:p>
            <a:r>
              <a:rPr lang="sv-SE" dirty="0" smtClean="0"/>
              <a:t>Snygga </a:t>
            </a:r>
            <a:r>
              <a:rPr lang="sv-SE" dirty="0" err="1" smtClean="0"/>
              <a:t>bilder-</a:t>
            </a:r>
            <a:r>
              <a:rPr lang="sv-SE" dirty="0" smtClean="0"/>
              <a:t> både rörliga och stilla</a:t>
            </a:r>
          </a:p>
          <a:p>
            <a:r>
              <a:rPr lang="sv-SE" dirty="0" smtClean="0"/>
              <a:t>Kriser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49" y="161076"/>
            <a:ext cx="2875045" cy="610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17600" y="294968"/>
            <a:ext cx="3405987" cy="875803"/>
          </a:xfrm>
        </p:spPr>
        <p:txBody>
          <a:bodyPr/>
          <a:lstStyle/>
          <a:p>
            <a:r>
              <a:rPr lang="sv-SE" dirty="0" smtClean="0"/>
              <a:t>Nästan dubbelt så många gillar oss! 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3417600" y="1440000"/>
            <a:ext cx="5332998" cy="4694400"/>
          </a:xfrm>
        </p:spPr>
        <p:txBody>
          <a:bodyPr/>
          <a:lstStyle/>
          <a:p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10 januari 2016= 4482</a:t>
            </a:r>
          </a:p>
          <a:p>
            <a:pPr>
              <a:buNone/>
            </a:pPr>
            <a:r>
              <a:rPr lang="sv-SE" dirty="0" smtClean="0"/>
              <a:t>10 januari 2017= 8605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sz="6000" dirty="0" smtClean="0"/>
              <a:t>  </a:t>
            </a:r>
            <a:endParaRPr lang="sv-SE" sz="60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899381" y="20451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3451123" y="1396181"/>
            <a:ext cx="515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Tillväxten är helt organisk,</a:t>
            </a:r>
          </a:p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ingen sponsring eller annan annonsering 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5488"/>
          <a:stretch>
            <a:fillRect/>
          </a:stretch>
        </p:blipFill>
        <p:spPr bwMode="auto">
          <a:xfrm>
            <a:off x="522000" y="964294"/>
            <a:ext cx="4752975" cy="483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5020" y="1152825"/>
            <a:ext cx="31527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6582870" y="2438401"/>
            <a:ext cx="2408903" cy="36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302476" y="1440000"/>
            <a:ext cx="2448121" cy="469440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5052" y="714675"/>
            <a:ext cx="49244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8173" y="1440000"/>
            <a:ext cx="1181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ruta 7"/>
          <p:cNvSpPr txBox="1"/>
          <p:nvPr/>
        </p:nvSpPr>
        <p:spPr>
          <a:xfrm>
            <a:off x="383458" y="475702"/>
            <a:ext cx="40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  De första tre timmarna fick inlägget om vattenläckan 400 delningar och sidan fick omkring 40 nya gillare. </a:t>
            </a:r>
          </a:p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9108"/>
          <a:stretch>
            <a:fillRect/>
          </a:stretch>
        </p:blipFill>
        <p:spPr bwMode="auto">
          <a:xfrm>
            <a:off x="1443192" y="475702"/>
            <a:ext cx="4743450" cy="35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4734" y="1639683"/>
            <a:ext cx="1238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ruta 8"/>
          <p:cNvSpPr txBox="1"/>
          <p:nvPr/>
        </p:nvSpPr>
        <p:spPr>
          <a:xfrm>
            <a:off x="522000" y="475702"/>
            <a:ext cx="53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Våra följare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  							                    Män				Kvinnor</a:t>
            </a:r>
            <a:endParaRPr lang="sv-SE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4916" y="1858297"/>
          <a:ext cx="4837471" cy="29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" descr="Bildresultat för kvinna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196752"/>
            <a:ext cx="1346334" cy="2405451"/>
          </a:xfrm>
          <a:prstGeom prst="rect">
            <a:avLst/>
          </a:prstGeom>
          <a:noFill/>
        </p:spPr>
      </p:pic>
      <p:pic>
        <p:nvPicPr>
          <p:cNvPr id="10" name="Picture 6" descr="Bildresultat för man symbo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340768"/>
            <a:ext cx="589237" cy="1515946"/>
          </a:xfrm>
          <a:prstGeom prst="rect">
            <a:avLst/>
          </a:prstGeom>
          <a:noFill/>
        </p:spPr>
      </p:pic>
      <p:sp>
        <p:nvSpPr>
          <p:cNvPr id="11" name="Rektangel 10"/>
          <p:cNvSpPr/>
          <p:nvPr/>
        </p:nvSpPr>
        <p:spPr>
          <a:xfrm>
            <a:off x="550606" y="4536993"/>
            <a:ext cx="3156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Drygt 70% bor i Göteborg</a:t>
            </a:r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1897626" y="2035277"/>
            <a:ext cx="766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01444" y="1799305"/>
            <a:ext cx="786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Reagerar, delar och kommenterar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1228"/>
          <a:stretch>
            <a:fillRect/>
          </a:stretch>
        </p:blipFill>
        <p:spPr bwMode="auto">
          <a:xfrm>
            <a:off x="363794" y="1172694"/>
            <a:ext cx="8669081" cy="49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Räckvidd senaste månaden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313" y="2333625"/>
            <a:ext cx="71897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4994787" y="3018503"/>
            <a:ext cx="1337187" cy="393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6994" y="4149213"/>
            <a:ext cx="5358580" cy="147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-Stad-Mall_SE_PP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GBG-Stad-Mall_SE_PPT</Template>
  <TotalTime>2670</TotalTime>
  <Words>474</Words>
  <Application>Microsoft Office PowerPoint</Application>
  <PresentationFormat>Bildspel på skärmen (4:3)</PresentationFormat>
  <Paragraphs>150</Paragraphs>
  <Slides>21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GBG-Stad-Mall_SE_PPT</vt:lpstr>
      <vt:lpstr>GBGstad-grön</vt:lpstr>
      <vt:lpstr>GBGstad-röd</vt:lpstr>
      <vt:lpstr>GBGstad-prickar</vt:lpstr>
      <vt:lpstr>GBGstad-turkos</vt:lpstr>
      <vt:lpstr>GBGstad-lila</vt:lpstr>
      <vt:lpstr>GBGstad-avslut</vt:lpstr>
      <vt:lpstr>Göteborgs Stads  Facebook 2016</vt:lpstr>
      <vt:lpstr>Göteborgs stads officiella konto</vt:lpstr>
      <vt:lpstr>Nästan dubbelt så många gillar oss! </vt:lpstr>
      <vt:lpstr>1</vt:lpstr>
      <vt:lpstr>  </vt:lpstr>
      <vt:lpstr>  </vt:lpstr>
      <vt:lpstr>Våra följare</vt:lpstr>
      <vt:lpstr> Reagerar, delar och kommenterar</vt:lpstr>
      <vt:lpstr>Räckvidd senaste månaden</vt:lpstr>
      <vt:lpstr>Nyckeltal 2016</vt:lpstr>
      <vt:lpstr>Kundservice och kundrelationer</vt:lpstr>
      <vt:lpstr>De 10 populäraste inläggen 2016 </vt:lpstr>
      <vt:lpstr>Bild 13</vt:lpstr>
      <vt:lpstr> </vt:lpstr>
      <vt:lpstr>6</vt:lpstr>
      <vt:lpstr>7</vt:lpstr>
      <vt:lpstr>8</vt:lpstr>
      <vt:lpstr>9</vt:lpstr>
      <vt:lpstr>10</vt:lpstr>
      <vt:lpstr>Bild 20</vt:lpstr>
      <vt:lpstr>Vad funkar bäst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för ppt-mallen</dc:title>
  <dc:creator>Klas Eriksson</dc:creator>
  <cp:lastModifiedBy>cecjoh0310</cp:lastModifiedBy>
  <cp:revision>206</cp:revision>
  <cp:lastPrinted>2014-06-25T13:57:34Z</cp:lastPrinted>
  <dcterms:created xsi:type="dcterms:W3CDTF">2015-02-26T12:42:58Z</dcterms:created>
  <dcterms:modified xsi:type="dcterms:W3CDTF">2017-02-15T09:49:35Z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BD23CE91374911E1C12580B1002E2CC0</vt:lpwstr>
  </property>
  <property fmtid="{D5CDD505-2E9C-101B-9397-08002B2CF9AE}" pid="6" name="SW_DocHWND">
    <vt:r8>1444502</vt:r8>
  </property>
  <property fmtid="{D5CDD505-2E9C-101B-9397-08002B2CF9AE}" pid="7" name="SW_IntOfficeMacros">
    <vt:lpwstr>Disabled</vt:lpwstr>
  </property>
  <property fmtid="{D5CDD505-2E9C-101B-9397-08002B2CF9AE}" pid="8" name="SW_CustomTitle">
    <vt:lpwstr/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SWINGINTEGRATOR529000.PPA</vt:lpwstr>
  </property>
</Properties>
</file>